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53"/>
  </p:notesMasterIdLst>
  <p:sldIdLst>
    <p:sldId id="256" r:id="rId3"/>
    <p:sldId id="257" r:id="rId4"/>
    <p:sldId id="266" r:id="rId5"/>
    <p:sldId id="262" r:id="rId6"/>
    <p:sldId id="265" r:id="rId7"/>
    <p:sldId id="268" r:id="rId8"/>
    <p:sldId id="271" r:id="rId9"/>
    <p:sldId id="258" r:id="rId10"/>
    <p:sldId id="259" r:id="rId11"/>
    <p:sldId id="260" r:id="rId12"/>
    <p:sldId id="269" r:id="rId13"/>
    <p:sldId id="270" r:id="rId14"/>
    <p:sldId id="261" r:id="rId15"/>
    <p:sldId id="272" r:id="rId16"/>
    <p:sldId id="263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7" r:id="rId29"/>
    <p:sldId id="288" r:id="rId30"/>
    <p:sldId id="289" r:id="rId31"/>
    <p:sldId id="290" r:id="rId32"/>
    <p:sldId id="291" r:id="rId33"/>
    <p:sldId id="292" r:id="rId34"/>
    <p:sldId id="294" r:id="rId35"/>
    <p:sldId id="295" r:id="rId36"/>
    <p:sldId id="293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8"/>
  </p:normalViewPr>
  <p:slideViewPr>
    <p:cSldViewPr>
      <p:cViewPr varScale="1">
        <p:scale>
          <a:sx n="105" d="100"/>
          <a:sy n="105" d="100"/>
        </p:scale>
        <p:origin x="184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ableStyles" Target="tableStyles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A86D0-DBEB-4F15-87C0-898B82C1A4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480CB0-7319-4C2E-A559-DD2B15541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054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9019D7-FC7B-4BE9-AA79-01623F930EAF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935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▪▪▪▪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9019D7-FC7B-4BE9-AA79-01623F930EAF}" type="slidenum">
              <a:rPr lang="ru-RU" smtClean="0">
                <a:solidFill>
                  <a:prstClr val="black"/>
                </a:solidFill>
              </a:rPr>
              <a:pPr/>
              <a:t>16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851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480CB0-7319-4C2E-A559-DD2B1554156E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792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09EDBF6-835F-4448-B953-A42C84C20917}" type="slidenum">
              <a:rPr lang="ru-RU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422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256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011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775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693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2113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7073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56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4708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0057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45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932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garantF1://12025267.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C6679E3528155D229BBCBEDA1FDE3C2D60CCD4D7BDA849A562D0B3CB7737D466C21D1C0299A724f5BCH" TargetMode="Externa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0409A97B6EACFBA2D42B2430BF983969FA566B98C1C7DA0D595C5038437B13E106159E8E9F8B63a3HFH" TargetMode="External"/><Relationship Id="rId2" Type="http://schemas.openxmlformats.org/officeDocument/2006/relationships/hyperlink" Target="consultantplus://offline/ref=0409A97B6EACFBA2D42B2430BF983969FA566B98C1C7DA0D595C5038437B13E106159E8E9F8B63a3HEH" TargetMode="Externa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98A19D6C506ABEB4FF2C0D6AF155F2EED808C9DB99E4A0DFA694FFF372EFF95F07E45D176E9E66d9DAH" TargetMode="Externa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9A168E9BE0DC4085F02E27240E06E03FA4FE9D8DC3E651D984E668D23454A248A3C7DDDC8B4577KFF4H" TargetMode="External"/><Relationship Id="rId7" Type="http://schemas.openxmlformats.org/officeDocument/2006/relationships/hyperlink" Target="consultantplus://offline/ref=9A168E9BE0DC4085F02E27240E06E03FA4FE9D8DC3E651D984E668D23454A248A3C7DAD4K8F8H" TargetMode="External"/><Relationship Id="rId2" Type="http://schemas.openxmlformats.org/officeDocument/2006/relationships/hyperlink" Target="consultantplus://offline/ref=9A168E9BE0DC4085F02E27240E06E03FA4FE9D8DC3E651D984E668D23454A248A3C7DDDC894374KFF2H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consultantplus://offline/ref=9A168E9BE0DC4085F02E27240E06E03FA4FE9D8DC3E651D984E668D23454A248A3C7DAD4K8FBH" TargetMode="External"/><Relationship Id="rId5" Type="http://schemas.openxmlformats.org/officeDocument/2006/relationships/hyperlink" Target="consultantplus://offline/ref=9A168E9BE0DC4085F02E27240E06E03FA4FE9D8DC3E651D984E668D23454A248A3C7DDDDK8FCH" TargetMode="External"/><Relationship Id="rId4" Type="http://schemas.openxmlformats.org/officeDocument/2006/relationships/hyperlink" Target="consultantplus://offline/ref=9A168E9BE0DC4085F02E27240E06E03FA4FE9D8DC3E651D984E668D23454A248A3C7DDDC8B4675KFF1H" TargetMode="Externa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#Par38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814" y="24942"/>
            <a:ext cx="9128185" cy="4484177"/>
          </a:xfrm>
        </p:spPr>
        <p:txBody>
          <a:bodyPr/>
          <a:lstStyle/>
          <a:p>
            <a:r>
              <a:rPr lang="ru-RU" sz="6600" dirty="0"/>
              <a:t>Административное</a:t>
            </a:r>
            <a:br>
              <a:rPr lang="ru-RU" sz="6600" dirty="0"/>
            </a:br>
            <a:r>
              <a:rPr lang="ru-RU" sz="6600" dirty="0"/>
              <a:t> право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459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sz="3600" dirty="0"/>
              <a:t>Функции государственного управления: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solidFill>
                  <a:schemeClr val="tx1"/>
                </a:solidFill>
              </a:rPr>
              <a:t>1)Функция планирования. (ответ на вопрос: чем, как, где и когда достигается цель; стратегически важная функция)</a:t>
            </a:r>
          </a:p>
          <a:p>
            <a:r>
              <a:rPr lang="ru-RU" dirty="0">
                <a:solidFill>
                  <a:schemeClr val="tx1"/>
                </a:solidFill>
              </a:rPr>
              <a:t>2)Функция организации. (создание условий по взаимодействию людей, приносящих желаемый результат)</a:t>
            </a:r>
          </a:p>
          <a:p>
            <a:r>
              <a:rPr lang="ru-RU" dirty="0">
                <a:solidFill>
                  <a:schemeClr val="tx1"/>
                </a:solidFill>
              </a:rPr>
              <a:t>3)Функция регулирования. (функция, направленная на то, чтобы человек в рамках организации выполнил соответствующий объем деятельности)</a:t>
            </a:r>
          </a:p>
          <a:p>
            <a:r>
              <a:rPr lang="ru-RU" dirty="0">
                <a:solidFill>
                  <a:schemeClr val="tx1"/>
                </a:solidFill>
              </a:rPr>
              <a:t>4)Функция работы с персоналом.</a:t>
            </a:r>
          </a:p>
          <a:p>
            <a:r>
              <a:rPr lang="ru-RU" dirty="0">
                <a:solidFill>
                  <a:schemeClr val="tx1"/>
                </a:solidFill>
              </a:rPr>
              <a:t>5)Функция контроля. (обратная связь для всех перечисленных функций)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4846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16632"/>
            <a:ext cx="9036496" cy="6009531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tx1"/>
                </a:solidFill>
              </a:rPr>
              <a:t>С </a:t>
            </a:r>
            <a:r>
              <a:rPr lang="ru-RU" dirty="0" err="1">
                <a:solidFill>
                  <a:schemeClr val="tx1"/>
                </a:solidFill>
              </a:rPr>
              <a:t>т.з</a:t>
            </a:r>
            <a:r>
              <a:rPr lang="ru-RU" dirty="0">
                <a:solidFill>
                  <a:schemeClr val="tx1"/>
                </a:solidFill>
              </a:rPr>
              <a:t>. административного права с </a:t>
            </a:r>
            <a:r>
              <a:rPr lang="ru-RU" b="1" dirty="0">
                <a:solidFill>
                  <a:schemeClr val="tx1"/>
                </a:solidFill>
              </a:rPr>
              <a:t>государственное управление</a:t>
            </a:r>
            <a:r>
              <a:rPr lang="ru-RU" dirty="0">
                <a:solidFill>
                  <a:schemeClr val="tx1"/>
                </a:solidFill>
              </a:rPr>
              <a:t> — это непосредственное исполнительно-распорядительное воздействие той части государственного аппарата, которая предназначена для непосредственного воплощения в жизнь государственного курса, </a:t>
            </a:r>
            <a:r>
              <a:rPr lang="ru-RU" b="1" dirty="0">
                <a:solidFill>
                  <a:schemeClr val="tx1"/>
                </a:solidFill>
              </a:rPr>
              <a:t>т.е. деятельность органов исполнительной власти и иных субъектов, наделенных соответствующими исполнительно-распорядительными полномочиями (например, Президента России, Прокуратуры РФ и др.) </a:t>
            </a:r>
          </a:p>
        </p:txBody>
      </p:sp>
    </p:spTree>
    <p:extLst>
      <p:ext uri="{BB962C8B-B14F-4D97-AF65-F5344CB8AC3E}">
        <p14:creationId xmlns:p14="http://schemas.microsoft.com/office/powerpoint/2010/main" val="2932790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03649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исполнительная власть </a:t>
            </a:r>
            <a:r>
              <a:rPr lang="ru-RU" sz="2800" dirty="0"/>
              <a:t>— это одна из ветвей государственной власти. </a:t>
            </a:r>
          </a:p>
          <a:p>
            <a:r>
              <a:rPr lang="ru-RU" sz="2800" dirty="0"/>
              <a:t>Характерные черты исполнительной власти:</a:t>
            </a:r>
          </a:p>
          <a:p>
            <a:r>
              <a:rPr lang="ru-RU" sz="2800" dirty="0"/>
              <a:t> 1) относительно самостоятельная ветвь государственной власти </a:t>
            </a:r>
          </a:p>
          <a:p>
            <a:r>
              <a:rPr lang="ru-RU" sz="2800" dirty="0"/>
              <a:t>2) является проводником в жизнь государственной политики </a:t>
            </a:r>
          </a:p>
          <a:p>
            <a:r>
              <a:rPr lang="ru-RU" sz="2800" dirty="0"/>
              <a:t>3) Подзаконна</a:t>
            </a:r>
          </a:p>
          <a:p>
            <a:r>
              <a:rPr lang="ru-RU" sz="2800" dirty="0"/>
              <a:t> 4) деятельность является исполнительно-распорядительной</a:t>
            </a:r>
          </a:p>
          <a:p>
            <a:r>
              <a:rPr lang="ru-RU" sz="2800" dirty="0"/>
              <a:t> 5) является исключительным обладателем материальных ресурсов и властных полномочий принудительного характера </a:t>
            </a:r>
          </a:p>
          <a:p>
            <a:r>
              <a:rPr lang="ru-RU" sz="2800" dirty="0"/>
              <a:t>6) </a:t>
            </a:r>
            <a:r>
              <a:rPr lang="ru-RU" sz="2800" u="sng" dirty="0"/>
              <a:t>существует в виде хорошо организованных органов исполнительной власти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99571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исполнительный орган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>
                <a:solidFill>
                  <a:schemeClr val="tx1"/>
                </a:solidFill>
              </a:rPr>
              <a:t>Органы государства (государственные органы) — это структуры, объединяющие людей для выполнения функций государства;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Являются одним из </a:t>
            </a:r>
            <a:r>
              <a:rPr lang="ru-RU" b="1" u="sng" dirty="0">
                <a:solidFill>
                  <a:schemeClr val="tx1"/>
                </a:solidFill>
              </a:rPr>
              <a:t>субъектов административного права</a:t>
            </a:r>
            <a:r>
              <a:rPr lang="ru-RU" b="1" dirty="0">
                <a:solidFill>
                  <a:schemeClr val="tx1"/>
                </a:solidFill>
              </a:rPr>
              <a:t>, т.е. участниками процесса государственного управления, наделенными в связи с этим комплексом прав и обязанностей, закрепленных нормами административного права;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В России существуют два  уровня  </a:t>
            </a:r>
            <a:r>
              <a:rPr lang="ru-RU" b="1" dirty="0" err="1">
                <a:solidFill>
                  <a:schemeClr val="tx1"/>
                </a:solidFill>
              </a:rPr>
              <a:t>госуправления</a:t>
            </a:r>
            <a:r>
              <a:rPr lang="ru-RU" b="1" dirty="0">
                <a:solidFill>
                  <a:schemeClr val="tx1"/>
                </a:solidFill>
              </a:rPr>
              <a:t> : федеральный, субъектов РФ. Правительство РФ состоит из 22 федеральных министерств, 37 ведомств в составе министерств, 19 федеральных служб и агентств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1694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Органы исполнительной власти различаются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525780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По организационно-правовым формам:</a:t>
            </a:r>
          </a:p>
          <a:p>
            <a:r>
              <a:rPr lang="ru-RU" dirty="0">
                <a:solidFill>
                  <a:schemeClr val="tx1"/>
                </a:solidFill>
              </a:rPr>
              <a:t>- правительства;</a:t>
            </a:r>
          </a:p>
          <a:p>
            <a:r>
              <a:rPr lang="ru-RU" dirty="0">
                <a:solidFill>
                  <a:schemeClr val="tx1"/>
                </a:solidFill>
              </a:rPr>
              <a:t>- советы министров, имеющие статус правительства;</a:t>
            </a:r>
          </a:p>
          <a:p>
            <a:r>
              <a:rPr lang="ru-RU" dirty="0">
                <a:solidFill>
                  <a:schemeClr val="tx1"/>
                </a:solidFill>
              </a:rPr>
              <a:t>- министерства;</a:t>
            </a:r>
          </a:p>
          <a:p>
            <a:r>
              <a:rPr lang="ru-RU" dirty="0">
                <a:solidFill>
                  <a:schemeClr val="tx1"/>
                </a:solidFill>
              </a:rPr>
              <a:t>- государственные комитеты;</a:t>
            </a:r>
          </a:p>
          <a:p>
            <a:r>
              <a:rPr lang="ru-RU" dirty="0">
                <a:solidFill>
                  <a:schemeClr val="tx1"/>
                </a:solidFill>
              </a:rPr>
              <a:t>- службы;</a:t>
            </a:r>
          </a:p>
          <a:p>
            <a:r>
              <a:rPr lang="ru-RU" dirty="0">
                <a:solidFill>
                  <a:schemeClr val="tx1"/>
                </a:solidFill>
              </a:rPr>
              <a:t>- главные управления, управления;</a:t>
            </a:r>
          </a:p>
          <a:p>
            <a:r>
              <a:rPr lang="ru-RU" dirty="0">
                <a:solidFill>
                  <a:schemeClr val="tx1"/>
                </a:solidFill>
              </a:rPr>
              <a:t>- инспекции;</a:t>
            </a:r>
          </a:p>
          <a:p>
            <a:r>
              <a:rPr lang="ru-RU" dirty="0">
                <a:solidFill>
                  <a:schemeClr val="tx1"/>
                </a:solidFill>
              </a:rPr>
              <a:t>- агентства;</a:t>
            </a:r>
          </a:p>
          <a:p>
            <a:r>
              <a:rPr lang="ru-RU" dirty="0">
                <a:solidFill>
                  <a:schemeClr val="tx1"/>
                </a:solidFill>
              </a:rPr>
              <a:t>- департаменты;</a:t>
            </a:r>
          </a:p>
          <a:p>
            <a:r>
              <a:rPr lang="ru-RU" dirty="0">
                <a:solidFill>
                  <a:schemeClr val="tx1"/>
                </a:solidFill>
              </a:rPr>
              <a:t>- администрации;</a:t>
            </a:r>
          </a:p>
          <a:p>
            <a:r>
              <a:rPr lang="ru-RU" dirty="0">
                <a:solidFill>
                  <a:schemeClr val="tx1"/>
                </a:solidFill>
              </a:rPr>
              <a:t>- мэрии;</a:t>
            </a:r>
          </a:p>
          <a:p>
            <a:r>
              <a:rPr lang="ru-RU" dirty="0">
                <a:solidFill>
                  <a:schemeClr val="tx1"/>
                </a:solidFill>
              </a:rPr>
              <a:t>- отделения и т.д.</a:t>
            </a:r>
          </a:p>
          <a:p>
            <a:r>
              <a:rPr lang="ru-RU" b="1" dirty="0">
                <a:solidFill>
                  <a:schemeClr val="tx1"/>
                </a:solidFill>
              </a:rPr>
              <a:t>По характеру компетенции выделяют:</a:t>
            </a:r>
          </a:p>
          <a:p>
            <a:r>
              <a:rPr lang="ru-RU" dirty="0">
                <a:solidFill>
                  <a:schemeClr val="tx1"/>
                </a:solidFill>
              </a:rPr>
              <a:t>- органы общей компетенции (руководят на своей территории жизнедеятельностью большинства организаций и граждан);</a:t>
            </a:r>
          </a:p>
          <a:p>
            <a:r>
              <a:rPr lang="ru-RU" dirty="0">
                <a:solidFill>
                  <a:schemeClr val="tx1"/>
                </a:solidFill>
              </a:rPr>
              <a:t>- органы межотраслевой компетенции (выполняют общие функций для ряда отраслей и сфер управления);</a:t>
            </a:r>
          </a:p>
          <a:p>
            <a:r>
              <a:rPr lang="ru-RU" dirty="0">
                <a:solidFill>
                  <a:schemeClr val="tx1"/>
                </a:solidFill>
              </a:rPr>
              <a:t>- органы отраслевой компетенции (например, </a:t>
            </a:r>
            <a:r>
              <a:rPr lang="ru-RU" dirty="0" err="1">
                <a:solidFill>
                  <a:schemeClr val="tx1"/>
                </a:solidFill>
              </a:rPr>
              <a:t>Минобрнаука</a:t>
            </a:r>
            <a:r>
              <a:rPr lang="ru-RU" dirty="0">
                <a:solidFill>
                  <a:schemeClr val="tx1"/>
                </a:solidFill>
              </a:rPr>
              <a:t> РФ) руководят конкретной отраслью;</a:t>
            </a:r>
          </a:p>
          <a:p>
            <a:r>
              <a:rPr lang="ru-RU" dirty="0">
                <a:solidFill>
                  <a:schemeClr val="tx1"/>
                </a:solidFill>
              </a:rPr>
              <a:t>- органы внутриотраслевой компетенции (руководят в рамках отрасли определенным участком)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248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Стороны административных правоотношений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граждане России, иностранцы и лица без гражданства, общественные объединения, государственные и негосударственные предприятия и учреждения, государственные служащие, органы исполнительной власти</a:t>
            </a:r>
          </a:p>
          <a:p>
            <a:r>
              <a:rPr lang="ru-RU" b="1" dirty="0">
                <a:solidFill>
                  <a:schemeClr val="tx1"/>
                </a:solidFill>
              </a:rPr>
              <a:t>стороны участвуют в них как носители взаимных прав и обязанностей, установленных и обеспеченных административно-правовыми нормами. Т.е. являются субъектами </a:t>
            </a:r>
            <a:r>
              <a:rPr lang="ru-RU" b="1" dirty="0" err="1">
                <a:solidFill>
                  <a:schemeClr val="tx1"/>
                </a:solidFill>
              </a:rPr>
              <a:t>адм.права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526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Субъекты административного права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539552" y="1736812"/>
            <a:ext cx="2736304" cy="9001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</a:rPr>
              <a:t>Физические лица</a:t>
            </a:r>
          </a:p>
        </p:txBody>
      </p:sp>
      <p:sp>
        <p:nvSpPr>
          <p:cNvPr id="6" name="Овал 5"/>
          <p:cNvSpPr/>
          <p:nvPr/>
        </p:nvSpPr>
        <p:spPr>
          <a:xfrm>
            <a:off x="4662373" y="1728482"/>
            <a:ext cx="3528392" cy="9001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Юридические лица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1709683" y="2628582"/>
            <a:ext cx="32403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6237003" y="2636912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 flipV="1">
            <a:off x="611561" y="2996951"/>
            <a:ext cx="2520280" cy="3861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25815" y="3003723"/>
            <a:ext cx="3055204" cy="386937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u="sng" dirty="0">
                <a:solidFill>
                  <a:sysClr val="windowText" lastClr="000000"/>
                </a:solidFill>
              </a:rPr>
              <a:t>Государственные</a:t>
            </a:r>
          </a:p>
          <a:p>
            <a:r>
              <a:rPr lang="ru-RU" b="1" dirty="0">
                <a:solidFill>
                  <a:sysClr val="windowText" lastClr="000000"/>
                </a:solidFill>
              </a:rPr>
              <a:t>органы государства (представительной власти, исполнительной власти и другие ), государственные   предприятия и учреждения ( образовательные, научные , учреждения культуры и другие ).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560" y="3140968"/>
            <a:ext cx="2520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-   </a:t>
            </a:r>
            <a:r>
              <a:rPr lang="ru-RU" b="1" dirty="0">
                <a:solidFill>
                  <a:prstClr val="black"/>
                </a:solidFill>
              </a:rPr>
              <a:t>личность,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prstClr val="black"/>
                </a:solidFill>
              </a:rPr>
              <a:t>гражданин, 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prstClr val="black"/>
                </a:solidFill>
              </a:rPr>
              <a:t>иностранный гражданин, 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prstClr val="black"/>
                </a:solidFill>
              </a:rPr>
              <a:t>лицо без 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prstClr val="black"/>
                </a:solidFill>
              </a:rPr>
              <a:t>гражданства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426570" y="3017734"/>
            <a:ext cx="2717430" cy="38610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u="sng" dirty="0">
                <a:solidFill>
                  <a:prstClr val="black"/>
                </a:solidFill>
              </a:rPr>
              <a:t>Негосударственные</a:t>
            </a:r>
          </a:p>
          <a:p>
            <a:r>
              <a:rPr lang="ru-RU" b="1" dirty="0">
                <a:solidFill>
                  <a:prstClr val="black"/>
                </a:solidFill>
              </a:rPr>
              <a:t>профсоюзы, спортивные организации и другие общественные объединения граждан, кооперативные объединения, политические партии и другие</a:t>
            </a:r>
          </a:p>
        </p:txBody>
      </p:sp>
    </p:spTree>
    <p:extLst>
      <p:ext uri="{BB962C8B-B14F-4D97-AF65-F5344CB8AC3E}">
        <p14:creationId xmlns:p14="http://schemas.microsoft.com/office/powerpoint/2010/main" val="2114556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Права и обязанности субъекта административного права  образуют его правовой статус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Например: </a:t>
            </a:r>
            <a:r>
              <a:rPr lang="ru-RU" b="1" dirty="0"/>
              <a:t>Общий административно-правовой статус граждан </a:t>
            </a:r>
            <a:r>
              <a:rPr lang="ru-RU" dirty="0"/>
              <a:t>предопределен конституционными принципами и по этой причине универсален, стабилен</a:t>
            </a:r>
          </a:p>
          <a:p>
            <a:r>
              <a:rPr lang="ru-RU" dirty="0"/>
              <a:t>наряду с общегражданским статусом выделяют </a:t>
            </a:r>
            <a:r>
              <a:rPr lang="ru-RU" b="1" dirty="0"/>
              <a:t>видовые  или специальные статусы </a:t>
            </a:r>
            <a:r>
              <a:rPr lang="ru-RU" dirty="0"/>
              <a:t>в отдельных сферах жизнедеятельности людей (статус членов административных коллективов, статус субъектов административной опеки, статус жителей территорий с особым административно-правовым режимом)</a:t>
            </a:r>
          </a:p>
        </p:txBody>
      </p:sp>
    </p:spTree>
    <p:extLst>
      <p:ext uri="{BB962C8B-B14F-4D97-AF65-F5344CB8AC3E}">
        <p14:creationId xmlns:p14="http://schemas.microsoft.com/office/powerpoint/2010/main" val="808134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Административно-правовой метод - это прием, способ осуществления функций государства (управленческой деятельности)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Различают следующие группы методов:</a:t>
            </a:r>
          </a:p>
          <a:p>
            <a:r>
              <a:rPr lang="ru-RU" dirty="0">
                <a:solidFill>
                  <a:schemeClr val="tx1"/>
                </a:solidFill>
              </a:rPr>
              <a:t>- управляющее воздействие;</a:t>
            </a:r>
          </a:p>
          <a:p>
            <a:r>
              <a:rPr lang="ru-RU" dirty="0">
                <a:solidFill>
                  <a:schemeClr val="tx1"/>
                </a:solidFill>
              </a:rPr>
              <a:t>- организация работы аппарата управления;</a:t>
            </a:r>
          </a:p>
          <a:p>
            <a:r>
              <a:rPr lang="ru-RU" dirty="0">
                <a:solidFill>
                  <a:schemeClr val="tx1"/>
                </a:solidFill>
              </a:rPr>
              <a:t>- совершенствование отдельных управленческих процедур</a:t>
            </a:r>
          </a:p>
          <a:p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4890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0"/>
            <a:ext cx="8260672" cy="1447799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dirty="0"/>
              <a:t>основные административные методы: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- установление правил;</a:t>
            </a:r>
          </a:p>
          <a:p>
            <a:r>
              <a:rPr lang="ru-RU" dirty="0">
                <a:solidFill>
                  <a:schemeClr val="tx1"/>
                </a:solidFill>
              </a:rPr>
              <a:t>- утверждение поручений;</a:t>
            </a:r>
          </a:p>
          <a:p>
            <a:r>
              <a:rPr lang="ru-RU" dirty="0">
                <a:solidFill>
                  <a:schemeClr val="tx1"/>
                </a:solidFill>
              </a:rPr>
              <a:t>- предписание;</a:t>
            </a:r>
          </a:p>
          <a:p>
            <a:r>
              <a:rPr lang="ru-RU" dirty="0">
                <a:solidFill>
                  <a:schemeClr val="tx1"/>
                </a:solidFill>
              </a:rPr>
              <a:t>- назначение;</a:t>
            </a:r>
          </a:p>
          <a:p>
            <a:r>
              <a:rPr lang="ru-RU" dirty="0">
                <a:solidFill>
                  <a:schemeClr val="tx1"/>
                </a:solidFill>
              </a:rPr>
              <a:t>- запрещение;</a:t>
            </a:r>
          </a:p>
          <a:p>
            <a:r>
              <a:rPr lang="ru-RU" dirty="0">
                <a:solidFill>
                  <a:schemeClr val="tx1"/>
                </a:solidFill>
              </a:rPr>
              <a:t>- выдача разрешения;</a:t>
            </a:r>
          </a:p>
          <a:p>
            <a:r>
              <a:rPr lang="ru-RU" dirty="0">
                <a:solidFill>
                  <a:schemeClr val="tx1"/>
                </a:solidFill>
              </a:rPr>
              <a:t>- удовлетворение заявлений;</a:t>
            </a:r>
          </a:p>
          <a:p>
            <a:r>
              <a:rPr lang="ru-RU" dirty="0">
                <a:solidFill>
                  <a:schemeClr val="tx1"/>
                </a:solidFill>
              </a:rPr>
              <a:t>- контроль;</a:t>
            </a:r>
          </a:p>
          <a:p>
            <a:r>
              <a:rPr lang="ru-RU" dirty="0">
                <a:solidFill>
                  <a:schemeClr val="tx1"/>
                </a:solidFill>
              </a:rPr>
              <a:t>- надзор;</a:t>
            </a:r>
          </a:p>
          <a:p>
            <a:r>
              <a:rPr lang="ru-RU" dirty="0">
                <a:solidFill>
                  <a:schemeClr val="tx1"/>
                </a:solidFill>
              </a:rPr>
              <a:t>- поощрение;</a:t>
            </a:r>
          </a:p>
          <a:p>
            <a:r>
              <a:rPr lang="ru-RU" dirty="0">
                <a:solidFill>
                  <a:schemeClr val="tx1"/>
                </a:solidFill>
              </a:rPr>
              <a:t>- применение санкций;</a:t>
            </a:r>
          </a:p>
          <a:p>
            <a:r>
              <a:rPr lang="ru-RU" dirty="0">
                <a:solidFill>
                  <a:schemeClr val="tx1"/>
                </a:solidFill>
              </a:rPr>
              <a:t>- разрешение споров;</a:t>
            </a:r>
          </a:p>
          <a:p>
            <a:r>
              <a:rPr lang="ru-RU" dirty="0">
                <a:solidFill>
                  <a:schemeClr val="tx1"/>
                </a:solidFill>
              </a:rPr>
              <a:t>- установление стандартов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5703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/>
              <a:t>Административное право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b="1" dirty="0"/>
              <a:t> </a:t>
            </a:r>
            <a:r>
              <a:rPr lang="ru-RU" sz="3200" b="1" dirty="0">
                <a:solidFill>
                  <a:schemeClr val="tx1"/>
                </a:solidFill>
              </a:rPr>
              <a:t>регулирует управленческие отношения, существующие в сфере государственного управления и связанные с функционированием и развитием системы исполнительной власти на всех территориальных уровнях РФ</a:t>
            </a:r>
          </a:p>
        </p:txBody>
      </p:sp>
    </p:spTree>
    <p:extLst>
      <p:ext uri="{BB962C8B-B14F-4D97-AF65-F5344CB8AC3E}">
        <p14:creationId xmlns:p14="http://schemas.microsoft.com/office/powerpoint/2010/main" val="35690518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Одним из административно-правовых методов является административное принуждение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делится на 3 группы</a:t>
            </a:r>
          </a:p>
          <a:p>
            <a:r>
              <a:rPr lang="ru-RU" dirty="0">
                <a:solidFill>
                  <a:schemeClr val="tx1"/>
                </a:solidFill>
              </a:rPr>
              <a:t>1.Административно-предупредительные меры;</a:t>
            </a:r>
          </a:p>
          <a:p>
            <a:r>
              <a:rPr lang="ru-RU" dirty="0">
                <a:solidFill>
                  <a:schemeClr val="tx1"/>
                </a:solidFill>
              </a:rPr>
              <a:t>2.Административно-пресекательные меры;</a:t>
            </a:r>
          </a:p>
          <a:p>
            <a:r>
              <a:rPr lang="ru-RU" dirty="0">
                <a:solidFill>
                  <a:schemeClr val="tx1"/>
                </a:solidFill>
              </a:rPr>
              <a:t>3.Процессуальные меры </a:t>
            </a:r>
            <a:r>
              <a:rPr lang="ru-RU" dirty="0" err="1">
                <a:solidFill>
                  <a:schemeClr val="tx1"/>
                </a:solidFill>
              </a:rPr>
              <a:t>пресекательного</a:t>
            </a:r>
            <a:r>
              <a:rPr lang="ru-RU" dirty="0">
                <a:solidFill>
                  <a:schemeClr val="tx1"/>
                </a:solidFill>
              </a:rPr>
              <a:t> характера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12680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Административно-предупредительные меры: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контрольные и надзорные проверки;</a:t>
            </a:r>
          </a:p>
          <a:p>
            <a:r>
              <a:rPr lang="ru-RU" dirty="0">
                <a:solidFill>
                  <a:schemeClr val="tx1"/>
                </a:solidFill>
              </a:rPr>
              <a:t>досмотр личных вещей;</a:t>
            </a:r>
          </a:p>
          <a:p>
            <a:r>
              <a:rPr lang="ru-RU" dirty="0">
                <a:solidFill>
                  <a:schemeClr val="tx1"/>
                </a:solidFill>
              </a:rPr>
              <a:t>проверка документов;</a:t>
            </a:r>
          </a:p>
          <a:p>
            <a:r>
              <a:rPr lang="ru-RU" dirty="0">
                <a:solidFill>
                  <a:schemeClr val="tx1"/>
                </a:solidFill>
              </a:rPr>
              <a:t>введение карантина;</a:t>
            </a:r>
          </a:p>
          <a:p>
            <a:r>
              <a:rPr lang="ru-RU" dirty="0">
                <a:solidFill>
                  <a:schemeClr val="tx1"/>
                </a:solidFill>
              </a:rPr>
              <a:t>прекращение движения;</a:t>
            </a:r>
          </a:p>
          <a:p>
            <a:r>
              <a:rPr lang="ru-RU" dirty="0">
                <a:solidFill>
                  <a:schemeClr val="tx1"/>
                </a:solidFill>
              </a:rPr>
              <a:t>медико-санитарное освидетельствование;</a:t>
            </a:r>
          </a:p>
          <a:p>
            <a:r>
              <a:rPr lang="ru-RU" dirty="0">
                <a:solidFill>
                  <a:schemeClr val="tx1"/>
                </a:solidFill>
              </a:rPr>
              <a:t>закрытие границы;</a:t>
            </a:r>
          </a:p>
          <a:p>
            <a:r>
              <a:rPr lang="ru-RU" dirty="0">
                <a:solidFill>
                  <a:schemeClr val="tx1"/>
                </a:solidFill>
              </a:rPr>
              <a:t>реквизиция имущества;</a:t>
            </a:r>
          </a:p>
          <a:p>
            <a:r>
              <a:rPr lang="ru-RU" dirty="0">
                <a:solidFill>
                  <a:schemeClr val="tx1"/>
                </a:solidFill>
              </a:rPr>
              <a:t>административный надзор;</a:t>
            </a:r>
          </a:p>
          <a:p>
            <a:r>
              <a:rPr lang="ru-RU" dirty="0">
                <a:solidFill>
                  <a:schemeClr val="tx1"/>
                </a:solidFill>
              </a:rPr>
              <a:t>оцепление территории;</a:t>
            </a:r>
          </a:p>
          <a:p>
            <a:r>
              <a:rPr lang="ru-RU" dirty="0">
                <a:solidFill>
                  <a:schemeClr val="tx1"/>
                </a:solidFill>
              </a:rPr>
              <a:t>осмотр помещений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5262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Административно-</a:t>
            </a:r>
            <a:r>
              <a:rPr lang="ru-RU" dirty="0" err="1"/>
              <a:t>пресекательные</a:t>
            </a:r>
            <a:r>
              <a:rPr lang="ru-RU" dirty="0"/>
              <a:t> меры: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требование прекратить противоправные действия;</a:t>
            </a:r>
          </a:p>
          <a:p>
            <a:r>
              <a:rPr lang="ru-RU" dirty="0">
                <a:solidFill>
                  <a:schemeClr val="tx1"/>
                </a:solidFill>
              </a:rPr>
              <a:t>физическое воздействие;</a:t>
            </a:r>
          </a:p>
          <a:p>
            <a:r>
              <a:rPr lang="ru-RU" dirty="0">
                <a:solidFill>
                  <a:schemeClr val="tx1"/>
                </a:solidFill>
              </a:rPr>
              <a:t>применение специальных средств для пресечения беспорядков;</a:t>
            </a:r>
          </a:p>
          <a:p>
            <a:r>
              <a:rPr lang="ru-RU" dirty="0">
                <a:solidFill>
                  <a:schemeClr val="tx1"/>
                </a:solidFill>
              </a:rPr>
              <a:t>отказ в выдаче лицензии;</a:t>
            </a:r>
          </a:p>
          <a:p>
            <a:r>
              <a:rPr lang="ru-RU" dirty="0">
                <a:solidFill>
                  <a:schemeClr val="tx1"/>
                </a:solidFill>
              </a:rPr>
              <a:t>приостановление или прекращение деятельности предприятия;</a:t>
            </a:r>
          </a:p>
          <a:p>
            <a:r>
              <a:rPr lang="ru-RU" dirty="0">
                <a:solidFill>
                  <a:schemeClr val="tx1"/>
                </a:solidFill>
              </a:rPr>
              <a:t>применение оружия;</a:t>
            </a:r>
          </a:p>
          <a:p>
            <a:r>
              <a:rPr lang="ru-RU" dirty="0">
                <a:solidFill>
                  <a:schemeClr val="tx1"/>
                </a:solidFill>
              </a:rPr>
              <a:t>принудительное лечение;</a:t>
            </a:r>
          </a:p>
          <a:p>
            <a:r>
              <a:rPr lang="ru-RU" dirty="0">
                <a:solidFill>
                  <a:schemeClr val="tx1"/>
                </a:solidFill>
              </a:rPr>
              <a:t>временное отстранение от работы;</a:t>
            </a:r>
          </a:p>
          <a:p>
            <a:r>
              <a:rPr lang="ru-RU" dirty="0">
                <a:solidFill>
                  <a:schemeClr val="tx1"/>
                </a:solidFill>
              </a:rPr>
              <a:t>запрещение эксплуатации транспорта;</a:t>
            </a:r>
          </a:p>
          <a:p>
            <a:r>
              <a:rPr lang="ru-RU" dirty="0">
                <a:solidFill>
                  <a:schemeClr val="tx1"/>
                </a:solidFill>
              </a:rPr>
              <a:t>запрещение работ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05219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Процессуальные меры </a:t>
            </a:r>
            <a:r>
              <a:rPr lang="ru-RU" dirty="0" err="1"/>
              <a:t>пресекательного</a:t>
            </a:r>
            <a:r>
              <a:rPr lang="ru-RU" dirty="0"/>
              <a:t> характера: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доставление правонарушителя в органы внутренних дел;</a:t>
            </a:r>
          </a:p>
          <a:p>
            <a:r>
              <a:rPr lang="ru-RU" dirty="0">
                <a:solidFill>
                  <a:schemeClr val="tx1"/>
                </a:solidFill>
              </a:rPr>
              <a:t>административное задержание физического лица для составления протокола об административном правонарушении;</a:t>
            </a:r>
          </a:p>
          <a:p>
            <a:r>
              <a:rPr lang="ru-RU" dirty="0">
                <a:solidFill>
                  <a:schemeClr val="tx1"/>
                </a:solidFill>
              </a:rPr>
              <a:t>личный досмотр;</a:t>
            </a:r>
          </a:p>
          <a:p>
            <a:r>
              <a:rPr lang="ru-RU" dirty="0">
                <a:solidFill>
                  <a:schemeClr val="tx1"/>
                </a:solidFill>
              </a:rPr>
              <a:t>изъятие документов;</a:t>
            </a:r>
          </a:p>
          <a:p>
            <a:r>
              <a:rPr lang="ru-RU" dirty="0">
                <a:solidFill>
                  <a:schemeClr val="tx1"/>
                </a:solidFill>
              </a:rPr>
              <a:t>отстранение от управления транспортными средствами;</a:t>
            </a:r>
          </a:p>
          <a:p>
            <a:r>
              <a:rPr lang="ru-RU" dirty="0">
                <a:solidFill>
                  <a:schemeClr val="tx1"/>
                </a:solidFill>
              </a:rPr>
              <a:t>задержание транспортных средств и т.д.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49031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Административно-</a:t>
            </a:r>
            <a:r>
              <a:rPr lang="ru-RU" dirty="0" err="1"/>
              <a:t>юрисдикционная</a:t>
            </a:r>
            <a:r>
              <a:rPr lang="ru-RU" dirty="0"/>
              <a:t> деятельность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представляет собой рассмотрение и разрешение уполномоченными на то органами государственной исполнительной власти споров, возникающих между сторонами административно-правовых отношений, в которых интересы одной из сторон каким-либо образом ущемляются либо нарушаются</a:t>
            </a:r>
          </a:p>
        </p:txBody>
      </p:sp>
    </p:spTree>
    <p:extLst>
      <p:ext uri="{BB962C8B-B14F-4D97-AF65-F5344CB8AC3E}">
        <p14:creationId xmlns:p14="http://schemas.microsoft.com/office/powerpoint/2010/main" val="37079130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Административно-правовые споры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84784"/>
            <a:ext cx="8784976" cy="5373216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</a:rPr>
              <a:t>возникают они в связи со сложившимся у одной из сторон конкретного административно-правового отношения представления о том, что ее права и законные интересы нарушаются;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-возникают по инициативе управляемой (подвластной) стороны, испытывающей на себе воздействие субъекта исполнительной власти и считающей такое воздействие не отвечающим правовым требованиям.;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возникают по инициативе властвующей (управляющей) стороны (например, при возбуждении дела о привлечении гражданина к административной ответственности), либо в случаях возникновения конфликтной ситуации в отношениях между различными субъектами управления (находящихся на одном или на различных управленческих уровнях);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возникают по инициативе различного рода контрольно-надзорных органов (например, </a:t>
            </a:r>
            <a:r>
              <a:rPr lang="ru-RU" sz="2000" dirty="0" err="1">
                <a:solidFill>
                  <a:schemeClr val="tx1"/>
                </a:solidFill>
              </a:rPr>
              <a:t>Роспотребнадзора</a:t>
            </a:r>
            <a:r>
              <a:rPr lang="ru-RU" sz="2000" dirty="0">
                <a:solidFill>
                  <a:schemeClr val="tx1"/>
                </a:solidFill>
              </a:rPr>
              <a:t> и т.п.)</a:t>
            </a:r>
          </a:p>
        </p:txBody>
      </p:sp>
    </p:spTree>
    <p:extLst>
      <p:ext uri="{BB962C8B-B14F-4D97-AF65-F5344CB8AC3E}">
        <p14:creationId xmlns:p14="http://schemas.microsoft.com/office/powerpoint/2010/main" val="7039723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административного-</a:t>
            </a:r>
            <a:r>
              <a:rPr lang="ru-RU" dirty="0" err="1">
                <a:solidFill>
                  <a:schemeClr val="tx1"/>
                </a:solidFill>
              </a:rPr>
              <a:t>юрисдикционный</a:t>
            </a:r>
            <a:r>
              <a:rPr lang="ru-RU" dirty="0">
                <a:solidFill>
                  <a:schemeClr val="tx1"/>
                </a:solidFill>
              </a:rPr>
              <a:t> процесс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Рассмотрение и разрешение этих споров на основе правовой оценки поведения (действий) спорящих сторон как раз и составляет содержание административно-</a:t>
            </a:r>
            <a:r>
              <a:rPr lang="ru-RU" dirty="0" err="1">
                <a:solidFill>
                  <a:schemeClr val="tx1"/>
                </a:solidFill>
              </a:rPr>
              <a:t>юрисдикционной</a:t>
            </a:r>
            <a:r>
              <a:rPr lang="ru-RU" dirty="0">
                <a:solidFill>
                  <a:schemeClr val="tx1"/>
                </a:solidFill>
              </a:rPr>
              <a:t> деятельности органов государственной исполнительной власти (или, иначе говоря: административного-</a:t>
            </a:r>
            <a:r>
              <a:rPr lang="ru-RU" dirty="0" err="1">
                <a:solidFill>
                  <a:schemeClr val="tx1"/>
                </a:solidFill>
              </a:rPr>
              <a:t>юрисдикционного</a:t>
            </a:r>
            <a:r>
              <a:rPr lang="ru-RU" dirty="0">
                <a:solidFill>
                  <a:schemeClr val="tx1"/>
                </a:solidFill>
              </a:rPr>
              <a:t> процесса)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50414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8690"/>
          </a:xfrm>
        </p:spPr>
        <p:txBody>
          <a:bodyPr/>
          <a:lstStyle/>
          <a:p>
            <a:pPr>
              <a:lnSpc>
                <a:spcPct val="100000"/>
              </a:lnSpc>
            </a:pP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r>
              <a:rPr lang="ru-RU" sz="2800" dirty="0"/>
              <a:t>административно-</a:t>
            </a:r>
            <a:r>
              <a:rPr lang="ru-RU" sz="2800" dirty="0" err="1"/>
              <a:t>юрисдикционная</a:t>
            </a:r>
            <a:r>
              <a:rPr lang="ru-RU" sz="2800" dirty="0"/>
              <a:t> деятельность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463" y="948690"/>
            <a:ext cx="84249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является </a:t>
            </a:r>
            <a:r>
              <a:rPr lang="ru-RU" sz="2400" b="1" dirty="0"/>
              <a:t>особым видом административно-процессуальной деятельности</a:t>
            </a:r>
            <a:r>
              <a:rPr lang="ru-RU" sz="2400" dirty="0"/>
              <a:t>, для которой характерны ряд специфических черт и свойств, определяющих ее правовую природу и функциональное назначение:</a:t>
            </a:r>
          </a:p>
          <a:p>
            <a:r>
              <a:rPr lang="ru-RU" sz="2400" b="1" dirty="0"/>
              <a:t>во-первых</a:t>
            </a:r>
            <a:r>
              <a:rPr lang="ru-RU" sz="2400" dirty="0"/>
              <a:t>, </a:t>
            </a:r>
            <a:r>
              <a:rPr lang="ru-RU" sz="2400" dirty="0" err="1"/>
              <a:t>юрисдикционная</a:t>
            </a:r>
            <a:r>
              <a:rPr lang="ru-RU" sz="2400" dirty="0"/>
              <a:t> деятельность государственных органов исполнительной власти всегда связана с разрешением конкретных административно-правовых споров;</a:t>
            </a:r>
          </a:p>
          <a:p>
            <a:r>
              <a:rPr lang="ru-RU" sz="2400" b="1" dirty="0"/>
              <a:t>во-вторых</a:t>
            </a:r>
            <a:r>
              <a:rPr lang="ru-RU" sz="2400" dirty="0"/>
              <a:t>, в рамках административно-</a:t>
            </a:r>
            <a:r>
              <a:rPr lang="ru-RU" sz="2400" dirty="0" err="1"/>
              <a:t>юрисдикционной</a:t>
            </a:r>
            <a:r>
              <a:rPr lang="ru-RU" sz="2400" dirty="0"/>
              <a:t> процессуальной деятельности правовая оценка поведения ее участников осуществляется в отношении спорящих сторон и имеет целью установление причин возникшего спора и стороны виновной в его возникновении;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09455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ru-RU" sz="4000" dirty="0"/>
              <a:t>административно-</a:t>
            </a:r>
            <a:r>
              <a:rPr lang="ru-RU" sz="4000" dirty="0" err="1"/>
              <a:t>юрисдикционная</a:t>
            </a:r>
            <a:r>
              <a:rPr lang="ru-RU" sz="4000" dirty="0"/>
              <a:t> деятельность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124745"/>
            <a:ext cx="88569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/>
              <a:t>В-третьи</a:t>
            </a:r>
            <a:r>
              <a:rPr lang="ru-RU" sz="2400" dirty="0"/>
              <a:t>х, при осуществлении административно-</a:t>
            </a:r>
            <a:r>
              <a:rPr lang="ru-RU" sz="2400" dirty="0" err="1"/>
              <a:t>юрисдикционной</a:t>
            </a:r>
            <a:r>
              <a:rPr lang="ru-RU" sz="2400" dirty="0"/>
              <a:t> деятельности возможным результатом разрешения спора является применение государственного принуждения, выражающегося в привлечении виновной стороны к административной либо иной юридической ответственности или применении к ней иных принудительных мер;</a:t>
            </a:r>
          </a:p>
          <a:p>
            <a:pPr algn="just"/>
            <a:r>
              <a:rPr lang="ru-RU" sz="2400" b="1" dirty="0"/>
              <a:t>В-четвертых</a:t>
            </a:r>
            <a:r>
              <a:rPr lang="ru-RU" sz="2400" dirty="0"/>
              <a:t>, осуществление административно-</a:t>
            </a:r>
            <a:r>
              <a:rPr lang="ru-RU" sz="2400" dirty="0" err="1"/>
              <a:t>юрисдикционной</a:t>
            </a:r>
            <a:r>
              <a:rPr lang="ru-RU" sz="2400" dirty="0"/>
              <a:t> деятельности требует детальной правовой регламентации поведения ее участников, поскольку ошибки в процессе реализации этой деятельности связаны с серьезным ущемлением прав и законных интересов лиц, в отношении которых применяются определенные принудительные меры</a:t>
            </a:r>
          </a:p>
        </p:txBody>
      </p:sp>
    </p:spTree>
    <p:extLst>
      <p:ext uri="{BB962C8B-B14F-4D97-AF65-F5344CB8AC3E}">
        <p14:creationId xmlns:p14="http://schemas.microsoft.com/office/powerpoint/2010/main" val="31972036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Правовое регулирование административно-</a:t>
            </a:r>
            <a:r>
              <a:rPr lang="ru-RU" sz="2800" dirty="0" err="1"/>
              <a:t>юрисдикционной</a:t>
            </a:r>
            <a:r>
              <a:rPr lang="ru-RU" sz="2800" dirty="0"/>
              <a:t> деятельности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придает ей юридический характер;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создает основу для возникновения между ее участниками особого вида административно-процессуальных, </a:t>
            </a:r>
            <a:r>
              <a:rPr lang="ru-RU" dirty="0" err="1">
                <a:solidFill>
                  <a:schemeClr val="tx1"/>
                </a:solidFill>
              </a:rPr>
              <a:t>юрисдикционных</a:t>
            </a:r>
            <a:r>
              <a:rPr lang="ru-RU" dirty="0">
                <a:solidFill>
                  <a:schemeClr val="tx1"/>
                </a:solidFill>
              </a:rPr>
              <a:t> отношений;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 в этих отношениях реализуются нормы административно-процессуального права, которые обеспечивают реализацию полномочий соответствующих органов государственной исполнительной власти в сфере охраны установленного порядка осуществления управленческой, правоохранительной и </a:t>
            </a:r>
            <a:r>
              <a:rPr lang="ru-RU" dirty="0" err="1">
                <a:solidFill>
                  <a:schemeClr val="tx1"/>
                </a:solidFill>
              </a:rPr>
              <a:t>правообеспечительной</a:t>
            </a:r>
            <a:r>
              <a:rPr lang="ru-RU" dirty="0">
                <a:solidFill>
                  <a:schemeClr val="tx1"/>
                </a:solidFill>
              </a:rPr>
              <a:t>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690404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/>
              <a:t>предмет административного права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/>
              <a:t>1. управленческие отношения</a:t>
            </a:r>
          </a:p>
          <a:p>
            <a:r>
              <a:rPr lang="ru-RU" b="1" dirty="0"/>
              <a:t>2. отношения, возникающие в связи с обеспечением правовой защиты прав и свобод граждан</a:t>
            </a:r>
          </a:p>
          <a:p>
            <a:r>
              <a:rPr lang="ru-RU" b="1" dirty="0"/>
              <a:t>3. административно-принудительные отношения</a:t>
            </a:r>
          </a:p>
          <a:p>
            <a:r>
              <a:rPr lang="ru-RU" b="1" dirty="0"/>
              <a:t>4. управленческие отношения внутриорганизационного характера, возникающие в процессе функционирования субъектов представит., судебной власти и прокуратуры</a:t>
            </a:r>
          </a:p>
          <a:p>
            <a:r>
              <a:rPr lang="ru-RU" b="1" dirty="0"/>
              <a:t>5. отношения. которые возникают при осуществлении общественными организациями.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94402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Административное производство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>
                <a:solidFill>
                  <a:schemeClr val="tx1"/>
                </a:solidFill>
              </a:rPr>
              <a:t>-это урегулированный нормами административного права порядок действий участников административно-</a:t>
            </a:r>
            <a:r>
              <a:rPr lang="ru-RU" sz="3200" dirty="0" err="1">
                <a:solidFill>
                  <a:schemeClr val="tx1"/>
                </a:solidFill>
              </a:rPr>
              <a:t>юрисдикционной</a:t>
            </a:r>
            <a:r>
              <a:rPr lang="ru-RU" sz="3200" dirty="0">
                <a:solidFill>
                  <a:schemeClr val="tx1"/>
                </a:solidFill>
              </a:rPr>
              <a:t> деятельности в связи с разрешением конкретных дел, возникающих в сфере реализации государственной исполнительной власти </a:t>
            </a:r>
          </a:p>
        </p:txBody>
      </p:sp>
    </p:spTree>
    <p:extLst>
      <p:ext uri="{BB962C8B-B14F-4D97-AF65-F5344CB8AC3E}">
        <p14:creationId xmlns:p14="http://schemas.microsoft.com/office/powerpoint/2010/main" val="31689026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dirty="0"/>
            </a:br>
            <a:r>
              <a:rPr lang="ru-RU" sz="3200" dirty="0"/>
              <a:t>виды административно-</a:t>
            </a:r>
            <a:r>
              <a:rPr lang="ru-RU" sz="3200" dirty="0" err="1"/>
              <a:t>юрисдикционных</a:t>
            </a:r>
            <a:r>
              <a:rPr lang="ru-RU" sz="3200" dirty="0"/>
              <a:t> производств ( по объекту и субъектам административных полномочий):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>
                <a:solidFill>
                  <a:schemeClr val="tx1"/>
                </a:solidFill>
              </a:rPr>
              <a:t> — производство по делам об административных правонарушениях;</a:t>
            </a:r>
          </a:p>
          <a:p>
            <a:r>
              <a:rPr lang="ru-RU" sz="3200" dirty="0">
                <a:solidFill>
                  <a:schemeClr val="tx1"/>
                </a:solidFill>
              </a:rPr>
              <a:t>— дисциплинарное производство;</a:t>
            </a:r>
          </a:p>
          <a:p>
            <a:r>
              <a:rPr lang="ru-RU" sz="3200" dirty="0">
                <a:solidFill>
                  <a:schemeClr val="tx1"/>
                </a:solidFill>
              </a:rPr>
              <a:t>— производство по жалобам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58578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Органы административной юрисдикции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-отраслевые и межотраслевые органы государственной исполнительной власти;</a:t>
            </a:r>
          </a:p>
          <a:p>
            <a:r>
              <a:rPr lang="ru-RU" dirty="0">
                <a:solidFill>
                  <a:schemeClr val="tx1"/>
                </a:solidFill>
              </a:rPr>
              <a:t>- по делам об административных проступках, как правило, специально создаваемые для этого органы: административные комиссии, органы по делам о несовершеннолетних, ряд государственных инспекций (санитарная, пожарного надзора, автомобильная и т.п.);</a:t>
            </a:r>
          </a:p>
          <a:p>
            <a:r>
              <a:rPr lang="ru-RU" dirty="0">
                <a:solidFill>
                  <a:schemeClr val="tx1"/>
                </a:solidFill>
              </a:rPr>
              <a:t>- уполномоченные должностные лица органов внутренних дел </a:t>
            </a:r>
          </a:p>
        </p:txBody>
      </p:sp>
    </p:spTree>
    <p:extLst>
      <p:ext uri="{BB962C8B-B14F-4D97-AF65-F5344CB8AC3E}">
        <p14:creationId xmlns:p14="http://schemas.microsoft.com/office/powerpoint/2010/main" val="8158302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709"/>
            <a:ext cx="8229600" cy="1196752"/>
          </a:xfrm>
        </p:spPr>
        <p:txBody>
          <a:bodyPr/>
          <a:lstStyle/>
          <a:p>
            <a:pPr>
              <a:lnSpc>
                <a:spcPct val="100000"/>
              </a:lnSpc>
            </a:pPr>
            <a:br>
              <a:rPr lang="ru-RU" sz="2400" dirty="0"/>
            </a:br>
            <a:r>
              <a:rPr lang="ru-RU" sz="2400" dirty="0"/>
              <a:t>три основных вида органов (должностных лиц), уполномоченных рассматривать дела об административных правонарушениях (КоАП) 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1) судьи (мировые судьи);</a:t>
            </a:r>
          </a:p>
          <a:p>
            <a:r>
              <a:rPr lang="ru-RU" dirty="0"/>
              <a:t>2) коллегиальные </a:t>
            </a:r>
            <a:r>
              <a:rPr lang="ru-RU" dirty="0" err="1"/>
              <a:t>юрисдикционные</a:t>
            </a:r>
            <a:r>
              <a:rPr lang="ru-RU" dirty="0"/>
              <a:t> органы при районных, городских, районных в городах исполнительных органах, к которым относятся комиссии по делам несовершеннолетних и защите их прав;</a:t>
            </a:r>
          </a:p>
          <a:p>
            <a:r>
              <a:rPr lang="ru-RU" dirty="0"/>
              <a:t>3) федеральные органы исполнительной власти, их учреждения, структурные подразделения и территориальные органы, а также иные государственные органы в соответствии с их полномочиями, задачами и функциями, возложенными на них федеральными законами либо нормативными правовыми актами Президента или Правительства РФ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46980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960240"/>
          </a:xfrm>
        </p:spPr>
        <p:txBody>
          <a:bodyPr/>
          <a:lstStyle/>
          <a:p>
            <a:pPr>
              <a:lnSpc>
                <a:spcPct val="100000"/>
              </a:lnSpc>
            </a:pPr>
            <a:br>
              <a:rPr lang="ru-RU" sz="2400" dirty="0"/>
            </a:br>
            <a:br>
              <a:rPr lang="ru-RU" sz="1800" dirty="0"/>
            </a:br>
            <a:br>
              <a:rPr lang="ru-RU" sz="1800" dirty="0"/>
            </a:br>
            <a:r>
              <a:rPr lang="ru-RU" sz="2400" dirty="0"/>
              <a:t>Дела об административных правонарушениях, предусмотренных законами субъектов РФ, рассматриваются в пределах полномочий, установленных этими законами: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1) мировыми судьями;</a:t>
            </a:r>
          </a:p>
          <a:p>
            <a:r>
              <a:rPr lang="ru-RU" dirty="0">
                <a:solidFill>
                  <a:schemeClr val="tx1"/>
                </a:solidFill>
              </a:rPr>
              <a:t>2) комиссиями по делам несовершеннолетних и защите их прав;</a:t>
            </a:r>
          </a:p>
          <a:p>
            <a:r>
              <a:rPr lang="ru-RU" dirty="0">
                <a:solidFill>
                  <a:schemeClr val="tx1"/>
                </a:solidFill>
              </a:rPr>
              <a:t>3) уполномоченными органами и учреждениями органов исполнительной власти субъектов РФ;</a:t>
            </a:r>
          </a:p>
          <a:p>
            <a:r>
              <a:rPr lang="ru-RU" dirty="0">
                <a:solidFill>
                  <a:schemeClr val="tx1"/>
                </a:solidFill>
              </a:rPr>
              <a:t>4) административными комиссиями, иными коллегиальными органами, создаваемыми в соответствии с законами субъектов РФ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21041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Административная юрисдикция осуществляется по правилам административного процесса. Законодательством предусмотрена возможность судебного обжалования принятых в порядке административной </a:t>
            </a:r>
            <a:r>
              <a:rPr lang="ru-RU" dirty="0" err="1">
                <a:solidFill>
                  <a:schemeClr val="tx1"/>
                </a:solidFill>
              </a:rPr>
              <a:t>юрисдикциипостановлений</a:t>
            </a:r>
            <a:r>
              <a:rPr lang="ru-RU" dirty="0">
                <a:solidFill>
                  <a:schemeClr val="tx1"/>
                </a:solidFill>
              </a:rPr>
              <a:t> по делам об административных правонарушениях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34875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административный процесс 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 административный процесс - взаимосвязанная деятельность публичной администрации (органов исполнительной власти и органов местного самоуправления, их должностных лиц), а также судебных органов, направленная на обеспечение исполнения норм федерального законодательства и законодательства субъектов Российской Федерации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57347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484784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FF0000"/>
                </a:solidFill>
              </a:rPr>
              <a:t>два основных  вида  административного процесса: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- исполнительный административный процесс;</a:t>
            </a:r>
          </a:p>
          <a:p>
            <a:r>
              <a:rPr lang="ru-RU" dirty="0">
                <a:solidFill>
                  <a:schemeClr val="tx1"/>
                </a:solidFill>
              </a:rPr>
              <a:t>- судебный административный процесс</a:t>
            </a:r>
          </a:p>
          <a:p>
            <a:r>
              <a:rPr lang="ru-RU" b="1" dirty="0">
                <a:solidFill>
                  <a:schemeClr val="tx1"/>
                </a:solidFill>
              </a:rPr>
              <a:t>Исполнительный административный процесс</a:t>
            </a:r>
            <a:r>
              <a:rPr lang="ru-RU" dirty="0">
                <a:solidFill>
                  <a:schemeClr val="tx1"/>
                </a:solidFill>
              </a:rPr>
              <a:t> в исходном понимании можно определить как государственную деятельность, осуществляемую публичной администрацией (органами исполнительной власти и органами местного самоуправления) в рамках административных дел в соответствии с закрепленными в административно-процессуальном законодательстве административными процедурами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00941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Судебно-административный процесс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- деятельность, осуществляемая судебными органами в рамках судебно-административных дел в соответствии с закрепленными в административно-процессуальном законодательстве судебно-административными процедурами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61492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412776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Производство по делам об административных правонарушениях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Производство по делам об административных правонарушениях - это деятельность уполномоченных субъектов по применению административных взысканий, осуществленная в административно-процессуальной форме. Регламентируется </a:t>
            </a:r>
            <a:r>
              <a:rPr lang="ru-RU" dirty="0">
                <a:solidFill>
                  <a:schemeClr val="tx1"/>
                </a:solidFill>
                <a:hlinkClick r:id="rId2"/>
              </a:rPr>
              <a:t>Кодексом РФ об административных правонарушениях</a:t>
            </a:r>
            <a:r>
              <a:rPr lang="ru-RU" dirty="0">
                <a:solidFill>
                  <a:schemeClr val="tx1"/>
                </a:solidFill>
              </a:rPr>
              <a:t> (ред. от 05.04.2016)</a:t>
            </a:r>
          </a:p>
          <a:p>
            <a:r>
              <a:rPr lang="ru-RU" dirty="0"/>
              <a:t> </a:t>
            </a:r>
            <a:endParaRPr lang="ru-RU" dirty="0">
              <a:hlinkClick r:id="rId2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9760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tx1"/>
                </a:solidFill>
              </a:rPr>
              <a:t>Структура административного права это - связь элементов (институтов), его составляющих</a:t>
            </a:r>
          </a:p>
        </p:txBody>
      </p:sp>
    </p:spTree>
    <p:extLst>
      <p:ext uri="{BB962C8B-B14F-4D97-AF65-F5344CB8AC3E}">
        <p14:creationId xmlns:p14="http://schemas.microsoft.com/office/powerpoint/2010/main" val="8504959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Административное судопроизводство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305342"/>
            <a:ext cx="87849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353842"/>
                </a:solidFill>
              </a:rPr>
              <a:t>Кодексом административного судопроизводства Российской Федерации устанавливаются правила рассмотрения и разрешения административных дел о защите нарушенных или оспариваемых прав, свобод и законных интересов граждан, организаций; дел, возникающих из административных и иных публичных правоотношений и связанных с осуществлением судебного контроля за законностью и обоснованностью осуществления государственных или иных публичных полномочий</a:t>
            </a:r>
          </a:p>
        </p:txBody>
      </p:sp>
    </p:spTree>
    <p:extLst>
      <p:ext uri="{BB962C8B-B14F-4D97-AF65-F5344CB8AC3E}">
        <p14:creationId xmlns:p14="http://schemas.microsoft.com/office/powerpoint/2010/main" val="41044558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332656"/>
            <a:ext cx="8534400" cy="1224136"/>
          </a:xfrm>
        </p:spPr>
        <p:txBody>
          <a:bodyPr>
            <a:normAutofit fontScale="90000"/>
          </a:bodyPr>
          <a:lstStyle/>
          <a:p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b="1" dirty="0"/>
            </a:br>
            <a:r>
              <a:rPr lang="ru-RU" b="1" dirty="0">
                <a:solidFill>
                  <a:srgbClr val="FF0000"/>
                </a:solidFill>
              </a:rPr>
              <a:t>стадии прохождения административного дела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484785"/>
            <a:ext cx="84249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-возбуждение дела,</a:t>
            </a:r>
          </a:p>
          <a:p>
            <a:r>
              <a:rPr lang="ru-RU" sz="4000" dirty="0"/>
              <a:t> -рассмотрение дела,</a:t>
            </a:r>
          </a:p>
          <a:p>
            <a:r>
              <a:rPr lang="ru-RU" sz="4000" dirty="0"/>
              <a:t> -исполнение решения, принятого по делу</a:t>
            </a:r>
          </a:p>
        </p:txBody>
      </p:sp>
    </p:spTree>
    <p:extLst>
      <p:ext uri="{BB962C8B-B14F-4D97-AF65-F5344CB8AC3E}">
        <p14:creationId xmlns:p14="http://schemas.microsoft.com/office/powerpoint/2010/main" val="36520740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4624"/>
            <a:ext cx="8534400" cy="136815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Дела об административных правонарушениях, предусмотренных КоАП РФ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412776"/>
            <a:ext cx="85689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hlinkClick r:id="rId2"/>
              </a:rPr>
              <a:t>(статья 22.1),</a:t>
            </a:r>
            <a:r>
              <a:rPr lang="ru-RU" dirty="0">
                <a:hlinkClick r:id="rId2"/>
              </a:rPr>
              <a:t> рассматриваются в пределах установленной компетенции: </a:t>
            </a:r>
            <a:r>
              <a:rPr lang="ru-RU" b="1" dirty="0">
                <a:hlinkClick r:id="rId2"/>
              </a:rPr>
              <a:t>судьями (мировыми судьями); комиссиями по делам несовершеннолетних и защите их прав; федеральными органами исполнительной власти, их учреждениями, структурными подразделениями и территориальными органами, а также иными государственными органами, уполномоченными на то исходя из задач и функций, возложенных на них федеральными законами либо нормативными правовыми актами Президента Российской Федерации или Правительства Российской Федерации.</a:t>
            </a:r>
            <a:endParaRPr lang="ru-RU" dirty="0">
              <a:hlinkClick r:id="rId2"/>
            </a:endParaRPr>
          </a:p>
          <a:p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93094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Протоколы об административных правонарушениях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340768"/>
            <a:ext cx="878497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составляются должностными лицами органов, уполномоченных рассматривать дела об административных правонарушениях в пределах компетенции соответствующего органа</a:t>
            </a:r>
            <a:r>
              <a:rPr lang="ru-RU" sz="2000" dirty="0"/>
              <a:t> </a:t>
            </a:r>
            <a:r>
              <a:rPr lang="ru-RU" sz="2000" dirty="0">
                <a:hlinkClick r:id="rId2"/>
              </a:rPr>
              <a:t>(статья 28.3). В </a:t>
            </a:r>
            <a:r>
              <a:rPr lang="ru-RU" sz="2000" dirty="0">
                <a:hlinkClick r:id="rId3"/>
              </a:rPr>
              <a:t>части 2 статьи 28.3 КоАП РФ дается перечень должностных лиц федеральных органов исполнительной власти, их учреждений, структурных подразделений и территориальных органов, а также иных государственных органов в соответствии с задачами и функциями, возложенными на них федеральными законами либо нормативными правовыми актами Президента Российской Федерации или Правительства Российской Федерации, которые уполномочены рассматривать дела об административных правонарушениях</a:t>
            </a:r>
          </a:p>
        </p:txBody>
      </p:sp>
    </p:spTree>
    <p:extLst>
      <p:ext uri="{BB962C8B-B14F-4D97-AF65-F5344CB8AC3E}">
        <p14:creationId xmlns:p14="http://schemas.microsoft.com/office/powerpoint/2010/main" val="60276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98755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Место рассмотрения дел об административном правонарушении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772816"/>
            <a:ext cx="86409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соответствии со </a:t>
            </a:r>
            <a:r>
              <a:rPr lang="ru-RU" sz="2400" dirty="0">
                <a:hlinkClick r:id="rId2"/>
              </a:rPr>
              <a:t>статьей 29.5 КоАП РФ дело об административном правонарушении </a:t>
            </a:r>
            <a:r>
              <a:rPr lang="ru-RU" sz="2400" b="1" dirty="0">
                <a:hlinkClick r:id="rId2"/>
              </a:rPr>
              <a:t>рассматривается по месту его совершения.</a:t>
            </a:r>
            <a:r>
              <a:rPr lang="ru-RU" sz="2400" dirty="0">
                <a:hlinkClick r:id="rId2"/>
              </a:rPr>
              <a:t> По ходатайству лица, в отношении которого ведется производство по делу об административном правонарушении, дело может быть рассмотрено по месту жительства данного лица.</a:t>
            </a:r>
          </a:p>
          <a:p>
            <a:r>
              <a:rPr lang="ru-RU" sz="2400" dirty="0"/>
              <a:t>Законодательство предусматривает, что дело об административном правонарушении, по которому было проведено административное расследование, рассматривается по месту нахождения органа, проводившего административное расследование.</a:t>
            </a:r>
          </a:p>
        </p:txBody>
      </p:sp>
    </p:spTree>
    <p:extLst>
      <p:ext uri="{BB962C8B-B14F-4D97-AF65-F5344CB8AC3E}">
        <p14:creationId xmlns:p14="http://schemas.microsoft.com/office/powerpoint/2010/main" val="12783455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СРОКИ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556792"/>
            <a:ext cx="85689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Arial"/>
              </a:rPr>
              <a:t>По общему правилу </a:t>
            </a:r>
            <a:r>
              <a:rPr lang="ru-RU" dirty="0">
                <a:solidFill>
                  <a:srgbClr val="0000FF"/>
                </a:solidFill>
                <a:latin typeface="Arial"/>
                <a:hlinkClick r:id="rId2"/>
              </a:rPr>
              <a:t>(статья 29.6) </a:t>
            </a:r>
            <a:r>
              <a:rPr lang="ru-RU" b="1" dirty="0">
                <a:solidFill>
                  <a:srgbClr val="0000FF"/>
                </a:solidFill>
                <a:latin typeface="Arial"/>
                <a:hlinkClick r:id="rId2"/>
              </a:rPr>
              <a:t>дело об административном правонарушении рассматривается в пятнадцатидневный срок</a:t>
            </a:r>
            <a:r>
              <a:rPr lang="ru-RU" dirty="0">
                <a:solidFill>
                  <a:srgbClr val="0000FF"/>
                </a:solidFill>
                <a:latin typeface="Arial"/>
                <a:hlinkClick r:id="rId2"/>
              </a:rPr>
              <a:t> со дня получения судьей, органом, должностным лицом, правомочными рассматривать дело, протокола об административном правонарушении и других материалов дела.</a:t>
            </a:r>
          </a:p>
          <a:p>
            <a:pPr algn="just"/>
            <a:r>
              <a:rPr lang="ru-RU" dirty="0">
                <a:latin typeface="Arial"/>
              </a:rPr>
              <a:t>Если от участников производства по делу об административном правонарушении поступают ходатайства или если возникла необходимость в дополнительном выяснении обстоятельств дела, срок рассмотрения дела может быть продлен судьей, органом, должностным лицом, рассматривающими дело, но </a:t>
            </a:r>
            <a:r>
              <a:rPr lang="ru-RU" b="1" dirty="0">
                <a:latin typeface="Arial"/>
              </a:rPr>
              <a:t>не более чем на один месяц</a:t>
            </a:r>
            <a:r>
              <a:rPr lang="ru-RU" dirty="0">
                <a:latin typeface="Arial"/>
              </a:rPr>
              <a:t>. О продлении срока рассмотрения дела судья, орган, должностное лицо, рассматривающие дело, выносят мотивированное определение.</a:t>
            </a:r>
          </a:p>
          <a:p>
            <a:pPr algn="just"/>
            <a:r>
              <a:rPr lang="ru-RU" dirty="0">
                <a:latin typeface="Arial"/>
              </a:rPr>
              <a:t>В </a:t>
            </a:r>
            <a:r>
              <a:rPr lang="ru-RU" b="1" dirty="0">
                <a:latin typeface="Arial"/>
              </a:rPr>
              <a:t>пятидневный срок</a:t>
            </a:r>
            <a:r>
              <a:rPr lang="ru-RU" dirty="0">
                <a:latin typeface="Arial"/>
              </a:rPr>
              <a:t> рассматриваются дела об административных правонарушениях, посягающих на права граждан (</a:t>
            </a:r>
            <a:r>
              <a:rPr lang="ru-RU" dirty="0">
                <a:solidFill>
                  <a:srgbClr val="0000FF"/>
                </a:solidFill>
                <a:latin typeface="Arial"/>
                <a:hlinkClick r:id="rId3"/>
              </a:rPr>
              <a:t>статьи 5.1 - </a:t>
            </a:r>
            <a:r>
              <a:rPr lang="ru-RU" dirty="0">
                <a:solidFill>
                  <a:srgbClr val="0000FF"/>
                </a:solidFill>
                <a:latin typeface="Arial"/>
                <a:hlinkClick r:id="rId4"/>
              </a:rPr>
              <a:t>5.25, </a:t>
            </a:r>
            <a:r>
              <a:rPr lang="ru-RU" dirty="0">
                <a:solidFill>
                  <a:srgbClr val="0000FF"/>
                </a:solidFill>
                <a:latin typeface="Arial"/>
                <a:hlinkClick r:id="rId5"/>
              </a:rPr>
              <a:t>5.45 - </a:t>
            </a:r>
            <a:r>
              <a:rPr lang="ru-RU" dirty="0">
                <a:solidFill>
                  <a:srgbClr val="0000FF"/>
                </a:solidFill>
                <a:latin typeface="Arial"/>
                <a:hlinkClick r:id="rId6"/>
              </a:rPr>
              <a:t>5.52, </a:t>
            </a:r>
            <a:r>
              <a:rPr lang="ru-RU" dirty="0">
                <a:solidFill>
                  <a:srgbClr val="0000FF"/>
                </a:solidFill>
                <a:latin typeface="Arial"/>
                <a:hlinkClick r:id="rId7"/>
              </a:rPr>
              <a:t>5.56 КоАП РФ). Продление указанного срока не допускается.</a:t>
            </a:r>
          </a:p>
        </p:txBody>
      </p:sp>
    </p:spTree>
    <p:extLst>
      <p:ext uri="{BB962C8B-B14F-4D97-AF65-F5344CB8AC3E}">
        <p14:creationId xmlns:p14="http://schemas.microsoft.com/office/powerpoint/2010/main" val="179959388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Виды административного производства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упрощенное (ускоренное) производство;</a:t>
            </a:r>
          </a:p>
          <a:p>
            <a:r>
              <a:rPr lang="ru-RU" dirty="0"/>
              <a:t> обычное ( общее)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828836"/>
            <a:ext cx="30003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42773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Упрощенный порядок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производства по делу об административном правонарушении означает "сжатие" производства и одномоментное совершение процессуальных действий, относящихся к различным стадиям производства: возбуждению, рассмотрению и исполнению.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96922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FF0000"/>
                </a:solidFill>
                <a:latin typeface="Arial"/>
              </a:rPr>
              <a:t>Производство в общем порядке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sz="2800" dirty="0">
                <a:latin typeface="Arial"/>
              </a:rPr>
              <a:t> Производство в общем порядке ведется с последовательным прохождением дела через стадии возбуждения, рассмотрения, пересмотра и исполнения.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485584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Право граждан на защиту включает в себя следующие общие права: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/>
              <a:t>1) требовать доказывания предъявляемого обвинения;</a:t>
            </a:r>
          </a:p>
          <a:p>
            <a:endParaRPr lang="ru-RU" dirty="0"/>
          </a:p>
          <a:p>
            <a:r>
              <a:rPr lang="ru-RU" dirty="0"/>
              <a:t>2) лично участвовать в совершении ряда процессуальных действий (осмотре помещений, изъятии имущества, рассмотрении дела и др.). а значит быть извещенным о времени и месте их совершения;</a:t>
            </a:r>
          </a:p>
          <a:p>
            <a:endParaRPr lang="ru-RU" dirty="0"/>
          </a:p>
          <a:p>
            <a:r>
              <a:rPr lang="ru-RU" dirty="0"/>
              <a:t>3) получать в трехдневный срок копии основных документов, отражающих позицию субъекта власти по делу (протокола, постановления, решения по жалобе);</a:t>
            </a:r>
          </a:p>
          <a:p>
            <a:endParaRPr lang="ru-RU" dirty="0"/>
          </a:p>
          <a:p>
            <a:r>
              <a:rPr lang="ru-RU" dirty="0"/>
              <a:t>4)  «быть выслушанным» (давать объяснения);</a:t>
            </a:r>
          </a:p>
          <a:p>
            <a:endParaRPr lang="ru-RU" dirty="0"/>
          </a:p>
          <a:p>
            <a:r>
              <a:rPr lang="ru-RU" dirty="0"/>
              <a:t>5)  заявлять ходатайства (о вызове свидетелей, приобщении документов и др.);</a:t>
            </a:r>
          </a:p>
          <a:p>
            <a:endParaRPr lang="ru-RU" dirty="0"/>
          </a:p>
          <a:p>
            <a:r>
              <a:rPr lang="ru-RU" dirty="0"/>
              <a:t>6)  заявлять отводы должностным лицам, экспертам (такое право пока существует только по таможенным и частично по налоговым делам);</a:t>
            </a:r>
          </a:p>
          <a:p>
            <a:endParaRPr lang="ru-RU" dirty="0"/>
          </a:p>
          <a:p>
            <a:r>
              <a:rPr lang="ru-RU" dirty="0"/>
              <a:t>7)  знакомиться со всеми материалами дела;</a:t>
            </a:r>
          </a:p>
          <a:p>
            <a:endParaRPr lang="ru-RU" dirty="0"/>
          </a:p>
          <a:p>
            <a:r>
              <a:rPr lang="ru-RU" dirty="0"/>
              <a:t>8)  обжаловать действия субъектов власти;</a:t>
            </a:r>
          </a:p>
          <a:p>
            <a:endParaRPr lang="ru-RU" dirty="0"/>
          </a:p>
          <a:p>
            <a:r>
              <a:rPr lang="ru-RU" dirty="0"/>
              <a:t>9)  на юридическую помощь;</a:t>
            </a:r>
          </a:p>
          <a:p>
            <a:endParaRPr lang="ru-RU" dirty="0"/>
          </a:p>
          <a:p>
            <a:r>
              <a:rPr lang="ru-RU" dirty="0"/>
              <a:t>10) на содействие (переводчика, законного представителя и др.).</a:t>
            </a:r>
          </a:p>
        </p:txBody>
      </p:sp>
    </p:spTree>
    <p:extLst>
      <p:ext uri="{BB962C8B-B14F-4D97-AF65-F5344CB8AC3E}">
        <p14:creationId xmlns:p14="http://schemas.microsoft.com/office/powerpoint/2010/main" val="3934447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1"/>
            <a:ext cx="8260672" cy="1441936"/>
          </a:xfrm>
        </p:spPr>
        <p:txBody>
          <a:bodyPr>
            <a:noAutofit/>
          </a:bodyPr>
          <a:lstStyle/>
          <a:p>
            <a:r>
              <a:rPr lang="ru-RU" sz="3200" b="1" dirty="0"/>
              <a:t>Система административного права – совокупность институтов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52600"/>
            <a:ext cx="8219256" cy="4916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12456"/>
            <a:ext cx="3960440" cy="7335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</a:rPr>
              <a:t>Общая</a:t>
            </a:r>
            <a:r>
              <a:rPr lang="ru-RU" dirty="0">
                <a:solidFill>
                  <a:prstClr val="white"/>
                </a:solidFill>
              </a:rPr>
              <a:t> 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</a:rPr>
              <a:t>часть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117867" y="1712457"/>
            <a:ext cx="3342565" cy="73358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</a:rPr>
              <a:t>Особенная  часть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4499992" y="1484784"/>
            <a:ext cx="7200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8" name="Прямая со стрелкой 7"/>
          <p:cNvCxnSpPr>
            <a:endCxn id="5" idx="0"/>
          </p:cNvCxnSpPr>
          <p:nvPr/>
        </p:nvCxnSpPr>
        <p:spPr>
          <a:xfrm>
            <a:off x="4687416" y="1521730"/>
            <a:ext cx="2101734" cy="1907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6" idx="2"/>
          </p:cNvCxnSpPr>
          <p:nvPr/>
        </p:nvCxnSpPr>
        <p:spPr>
          <a:xfrm flipH="1">
            <a:off x="2411760" y="1530503"/>
            <a:ext cx="2137381" cy="1819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611560" y="2505931"/>
            <a:ext cx="3960440" cy="41044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dirty="0" err="1">
                <a:solidFill>
                  <a:prstClr val="white"/>
                </a:solidFill>
              </a:rPr>
              <a:t>Инститту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16016" y="2560822"/>
            <a:ext cx="3744416" cy="402635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prstClr val="white"/>
                </a:solidFill>
              </a:rPr>
              <a:t>институты управления в области экономики, социально-культурной сфере, административно-политической сфере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7544" y="2560822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1. государственное управление;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2. исполнительная власть;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3. формы государственного управления;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4. методы государственного управления;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5. институт правовых актов;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6. институт государственной службы;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7. институт административного принуждения;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8. институт административной ответственности;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9. институт административного процесса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16016" y="2560823"/>
            <a:ext cx="37444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институты управления в области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 экономики,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социально-культурной сфере,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административно-политической сфере</a:t>
            </a:r>
          </a:p>
        </p:txBody>
      </p:sp>
    </p:spTree>
    <p:extLst>
      <p:ext uri="{BB962C8B-B14F-4D97-AF65-F5344CB8AC3E}">
        <p14:creationId xmlns:p14="http://schemas.microsoft.com/office/powerpoint/2010/main" val="397449612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>
                <a:solidFill>
                  <a:srgbClr val="FF0000"/>
                </a:solidFill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4270882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0"/>
            <a:ext cx="8260672" cy="1772816"/>
          </a:xfrm>
        </p:spPr>
        <p:txBody>
          <a:bodyPr>
            <a:noAutofit/>
          </a:bodyPr>
          <a:lstStyle/>
          <a:p>
            <a:r>
              <a:rPr lang="ru-RU" sz="2400" b="1" dirty="0"/>
              <a:t>Метод административного права –  это совокупность приемов и способов регулирования общественных отношений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/>
          </a:p>
          <a:p>
            <a:endParaRPr lang="ru-RU" b="1" dirty="0"/>
          </a:p>
          <a:p>
            <a:r>
              <a:rPr lang="ru-RU" b="1" dirty="0"/>
              <a:t>1. императивный (метод властных предписаний);</a:t>
            </a:r>
          </a:p>
          <a:p>
            <a:endParaRPr lang="ru-RU" b="1" dirty="0"/>
          </a:p>
          <a:p>
            <a:r>
              <a:rPr lang="ru-RU" b="1" dirty="0"/>
              <a:t>2. диспозитивный (взаимодействие сторон);</a:t>
            </a:r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7005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solidFill>
                  <a:schemeClr val="tx1"/>
                </a:solidFill>
              </a:rPr>
              <a:t>Нормы административного</a:t>
            </a:r>
            <a:br>
              <a:rPr lang="ru-RU" sz="4400" dirty="0">
                <a:solidFill>
                  <a:schemeClr val="tx1"/>
                </a:solidFill>
              </a:rPr>
            </a:br>
            <a:r>
              <a:rPr lang="ru-RU" sz="4400" dirty="0">
                <a:solidFill>
                  <a:schemeClr val="tx1"/>
                </a:solidFill>
              </a:rPr>
              <a:t> права: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 материальные, закрепляющие права, обязанности, ответственность участников управленческих отношений;</a:t>
            </a:r>
          </a:p>
          <a:p>
            <a:r>
              <a:rPr lang="ru-RU" dirty="0">
                <a:solidFill>
                  <a:schemeClr val="tx1"/>
                </a:solidFill>
              </a:rPr>
              <a:t>процессуальные, определяющие порядок реализации юридических обязанностей и прав, установленных нормами материального права.</a:t>
            </a:r>
          </a:p>
          <a:p>
            <a:r>
              <a:rPr lang="ru-RU" dirty="0">
                <a:solidFill>
                  <a:schemeClr val="tx1"/>
                </a:solidFill>
              </a:rPr>
              <a:t>Процессуальные нормы определяют полномочия органов управления по правовой оценке поведения лиц или организаций и применению к ним мер административно-принудительного характера. Они содержатся, например, в </a:t>
            </a:r>
            <a:r>
              <a:rPr lang="ru-RU" dirty="0"/>
              <a:t> </a:t>
            </a:r>
            <a:r>
              <a:rPr lang="ru-RU" dirty="0">
                <a:solidFill>
                  <a:srgbClr val="C00000"/>
                </a:solidFill>
              </a:rPr>
              <a:t>Административном </a:t>
            </a:r>
            <a:r>
              <a:rPr lang="ru-RU" dirty="0">
                <a:solidFill>
                  <a:srgbClr val="C00000"/>
                </a:solidFill>
                <a:hlinkClick r:id="rId2" action="ppaction://hlinkfile" tooltip="АДМИНИСТРАТИВНЫЙ РЕГЛАМЕНТ"/>
              </a:rPr>
              <a:t>регламент</a:t>
            </a:r>
            <a:r>
              <a:rPr lang="ru-RU" dirty="0">
                <a:solidFill>
                  <a:srgbClr val="C00000"/>
                </a:solidFill>
              </a:rPr>
              <a:t>е исполнения Федеральной службой по надзору в сфере защиты прав потребителей и благополучия человека государственной функции по проведению проверок деятельности юридических лиц, индивидуальных предпринимателей и граждан по выполнению требований санитарного законодательства, законодательства Российской Федерации в области защиты прав потребителей, правил продажи отдельных видов товаров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2850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Государственное управление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3200" b="1" dirty="0">
                <a:solidFill>
                  <a:schemeClr val="tx1"/>
                </a:solidFill>
              </a:rPr>
              <a:t>- это практическое, организующее и регулирующее воздействие государства на общественную жизнедеятельность людей в целях ее упорядочения, сохранения или преобразования, опирающееся на его властную силу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0377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859216" cy="1411560"/>
          </a:xfrm>
        </p:spPr>
        <p:txBody>
          <a:bodyPr/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sz="4400" dirty="0"/>
            </a:br>
            <a:br>
              <a:rPr lang="ru-RU" sz="4400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dirty="0"/>
              <a:t>цели </a:t>
            </a:r>
            <a:r>
              <a:rPr lang="ru-RU" dirty="0" err="1"/>
              <a:t>госуправления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1)обеспечение внутренней и внешней безопасности страны.</a:t>
            </a:r>
          </a:p>
          <a:p>
            <a:r>
              <a:rPr lang="ru-RU" dirty="0">
                <a:solidFill>
                  <a:schemeClr val="tx1"/>
                </a:solidFill>
              </a:rPr>
              <a:t>2)развитие и укрепление общественных институтов, обеспечивающих устойчивое и надежное демократическое развитие страны.</a:t>
            </a:r>
          </a:p>
          <a:p>
            <a:r>
              <a:rPr lang="ru-RU" dirty="0">
                <a:solidFill>
                  <a:schemeClr val="tx1"/>
                </a:solidFill>
              </a:rPr>
              <a:t>3)Конституционная защита прав и свобод граждан РФ, общая административно-правовая регуляция.</a:t>
            </a:r>
          </a:p>
          <a:p>
            <a:r>
              <a:rPr lang="ru-RU" dirty="0">
                <a:solidFill>
                  <a:schemeClr val="tx1"/>
                </a:solidFill>
              </a:rPr>
              <a:t>4)формирование государственной политики, направленной на повышение благосостояния людей.</a:t>
            </a:r>
          </a:p>
          <a:p>
            <a:r>
              <a:rPr lang="ru-RU" dirty="0">
                <a:solidFill>
                  <a:schemeClr val="tx1"/>
                </a:solidFill>
              </a:rPr>
              <a:t>5)поддержание благоприятной экологической обстановки.</a:t>
            </a:r>
          </a:p>
          <a:p>
            <a:r>
              <a:rPr lang="ru-RU" dirty="0">
                <a:solidFill>
                  <a:schemeClr val="tx1"/>
                </a:solidFill>
              </a:rPr>
              <a:t>6)регулирование рыночных механизмов</a:t>
            </a:r>
          </a:p>
          <a:p>
            <a:r>
              <a:rPr lang="ru-RU" dirty="0">
                <a:solidFill>
                  <a:schemeClr val="tx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090122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Исполнитель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9_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174</TotalTime>
  <Words>2922</Words>
  <Application>Microsoft Macintosh PowerPoint</Application>
  <PresentationFormat>Экран (4:3)</PresentationFormat>
  <Paragraphs>262</Paragraphs>
  <Slides>50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50</vt:i4>
      </vt:variant>
    </vt:vector>
  </HeadingPairs>
  <TitlesOfParts>
    <vt:vector size="58" baseType="lpstr">
      <vt:lpstr>Arial</vt:lpstr>
      <vt:lpstr>Book Antiqua</vt:lpstr>
      <vt:lpstr>Calibri</vt:lpstr>
      <vt:lpstr>Century Gothic</vt:lpstr>
      <vt:lpstr>Courier New</vt:lpstr>
      <vt:lpstr>Palatino Linotype</vt:lpstr>
      <vt:lpstr>Исполнительная</vt:lpstr>
      <vt:lpstr>9_Аптека</vt:lpstr>
      <vt:lpstr>Административное  право</vt:lpstr>
      <vt:lpstr>Административное право</vt:lpstr>
      <vt:lpstr>предмет административного права </vt:lpstr>
      <vt:lpstr>Презентация PowerPoint</vt:lpstr>
      <vt:lpstr>Система административного права – совокупность институтов</vt:lpstr>
      <vt:lpstr>Метод административного права –  это совокупность приемов и способов регулирования общественных отношений</vt:lpstr>
      <vt:lpstr>Нормы административного  права:</vt:lpstr>
      <vt:lpstr>Государственное управление</vt:lpstr>
      <vt:lpstr>                                             цели госуправления</vt:lpstr>
      <vt:lpstr>          Функции государственного управления:</vt:lpstr>
      <vt:lpstr>Презентация PowerPoint</vt:lpstr>
      <vt:lpstr>Презентация PowerPoint</vt:lpstr>
      <vt:lpstr>исполнительный орган </vt:lpstr>
      <vt:lpstr>Органы исполнительной власти различаются</vt:lpstr>
      <vt:lpstr>Стороны административных правоотношений</vt:lpstr>
      <vt:lpstr>Субъекты административного права</vt:lpstr>
      <vt:lpstr>Права и обязанности субъекта административного права  образуют его правовой статус</vt:lpstr>
      <vt:lpstr>Административно-правовой метод - это прием, способ осуществления функций государства (управленческой деятельности)</vt:lpstr>
      <vt:lpstr> основные административные методы: </vt:lpstr>
      <vt:lpstr>Одним из административно-правовых методов является административное принуждение</vt:lpstr>
      <vt:lpstr>Административно-предупредительные меры: </vt:lpstr>
      <vt:lpstr>Административно-пресекательные меры: </vt:lpstr>
      <vt:lpstr>Процессуальные меры пресекательного характера:</vt:lpstr>
      <vt:lpstr>Административно-юрисдикционная деятельность</vt:lpstr>
      <vt:lpstr>Административно-правовые споры</vt:lpstr>
      <vt:lpstr>административного-юрисдикционный процесс</vt:lpstr>
      <vt:lpstr>              административно-юрисдикционная деятельность</vt:lpstr>
      <vt:lpstr>административно-юрисдикционная деятельность</vt:lpstr>
      <vt:lpstr>Правовое регулирование административно-юрисдикционной деятельности</vt:lpstr>
      <vt:lpstr>Административное производство</vt:lpstr>
      <vt:lpstr>                             виды административно-юрисдикционных производств ( по объекту и субъектам административных полномочий):</vt:lpstr>
      <vt:lpstr>Органы административной юрисдикции</vt:lpstr>
      <vt:lpstr> три основных вида органов (должностных лиц), уполномоченных рассматривать дела об административных правонарушениях (КоАП) :</vt:lpstr>
      <vt:lpstr>   Дела об административных правонарушениях, предусмотренных законами субъектов РФ, рассматриваются в пределах полномочий, установленных этими законами: </vt:lpstr>
      <vt:lpstr>Презентация PowerPoint</vt:lpstr>
      <vt:lpstr>административный процесс -</vt:lpstr>
      <vt:lpstr>два основных  вида  административного процесса: </vt:lpstr>
      <vt:lpstr>Судебно-административный процесс</vt:lpstr>
      <vt:lpstr>Производство по делам об административных правонарушениях</vt:lpstr>
      <vt:lpstr>Административное судопроизводство</vt:lpstr>
      <vt:lpstr>                                                           стадии прохождения административного дела</vt:lpstr>
      <vt:lpstr>Дела об административных правонарушениях, предусмотренных КоАП РФ</vt:lpstr>
      <vt:lpstr>Протоколы об административных правонарушениях</vt:lpstr>
      <vt:lpstr>Место рассмотрения дел об административном правонарушении</vt:lpstr>
      <vt:lpstr>СРОКИ</vt:lpstr>
      <vt:lpstr>Виды административного производства</vt:lpstr>
      <vt:lpstr>Упрощенный порядок</vt:lpstr>
      <vt:lpstr>Производство в общем порядке</vt:lpstr>
      <vt:lpstr>Право граждан на защиту включает в себя следующие общие права: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Административное  право</dc:title>
  <dc:creator>user</dc:creator>
  <cp:lastModifiedBy>igrezina@gmail.com</cp:lastModifiedBy>
  <cp:revision>37</cp:revision>
  <dcterms:created xsi:type="dcterms:W3CDTF">2018-01-26T04:30:50Z</dcterms:created>
  <dcterms:modified xsi:type="dcterms:W3CDTF">2020-03-17T18:11:38Z</dcterms:modified>
</cp:coreProperties>
</file>